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8" r:id="rId4"/>
    <p:sldMasterId id="2147483720" r:id="rId5"/>
    <p:sldMasterId id="2147483732" r:id="rId6"/>
    <p:sldMasterId id="2147483744" r:id="rId7"/>
    <p:sldMasterId id="2147483780" r:id="rId8"/>
    <p:sldMasterId id="2147483792" r:id="rId9"/>
    <p:sldMasterId id="2147483828" r:id="rId10"/>
    <p:sldMasterId id="2147483852" r:id="rId11"/>
    <p:sldMasterId id="2147483900" r:id="rId12"/>
    <p:sldMasterId id="2147483912" r:id="rId13"/>
    <p:sldMasterId id="2147483984" r:id="rId14"/>
  </p:sldMasterIdLst>
  <p:sldIdLst>
    <p:sldId id="256" r:id="rId15"/>
    <p:sldId id="257" r:id="rId16"/>
    <p:sldId id="258" r:id="rId17"/>
    <p:sldId id="259" r:id="rId18"/>
    <p:sldId id="292" r:id="rId19"/>
    <p:sldId id="260" r:id="rId20"/>
    <p:sldId id="274" r:id="rId21"/>
    <p:sldId id="305" r:id="rId22"/>
    <p:sldId id="306" r:id="rId23"/>
    <p:sldId id="273" r:id="rId24"/>
    <p:sldId id="270" r:id="rId25"/>
    <p:sldId id="269" r:id="rId26"/>
    <p:sldId id="268" r:id="rId27"/>
    <p:sldId id="297" r:id="rId28"/>
    <p:sldId id="264" r:id="rId29"/>
    <p:sldId id="277" r:id="rId30"/>
    <p:sldId id="307" r:id="rId31"/>
    <p:sldId id="262" r:id="rId32"/>
    <p:sldId id="267" r:id="rId33"/>
    <p:sldId id="283" r:id="rId34"/>
    <p:sldId id="298" r:id="rId35"/>
    <p:sldId id="299" r:id="rId36"/>
    <p:sldId id="294" r:id="rId37"/>
    <p:sldId id="284" r:id="rId38"/>
    <p:sldId id="291" r:id="rId39"/>
    <p:sldId id="290" r:id="rId4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2366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413928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999791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46863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86917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10818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985842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72069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75688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140434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977947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89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538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125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8300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0183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3483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9341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4930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792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2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 smtClean="0"/>
              <a:pPr/>
              <a:t>2017-03-13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480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1680-8077-435B-B7E0-AFBC53BD5E2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F29-D8EC-4A40-A737-FE7361F2E582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karjera.licejus@gmail.com" TargetMode="External"/><Relationship Id="rId1" Type="http://schemas.openxmlformats.org/officeDocument/2006/relationships/slideLayout" Target="../slideLayouts/slideLayout1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ctrTitle"/>
          </p:nvPr>
        </p:nvSpPr>
        <p:spPr>
          <a:xfrm>
            <a:off x="0" y="188641"/>
            <a:ext cx="8676456" cy="3384375"/>
          </a:xfrm>
        </p:spPr>
        <p:txBody>
          <a:bodyPr>
            <a:normAutofit/>
          </a:bodyPr>
          <a:lstStyle/>
          <a:p>
            <a:r>
              <a:rPr lang="lt-LT" sz="7200" dirty="0" smtClean="0">
                <a:solidFill>
                  <a:srgbClr val="0070C0"/>
                </a:solidFill>
              </a:rPr>
              <a:t>Praktikų savaitė</a:t>
            </a:r>
            <a:r>
              <a:rPr lang="en-US" sz="7200" dirty="0" smtClean="0">
                <a:solidFill>
                  <a:srgbClr val="0070C0"/>
                </a:solidFill>
              </a:rPr>
              <a:t/>
            </a:r>
            <a:br>
              <a:rPr lang="en-US" sz="7200" dirty="0" smtClean="0">
                <a:solidFill>
                  <a:srgbClr val="0070C0"/>
                </a:solidFill>
              </a:rPr>
            </a:br>
            <a:r>
              <a:rPr lang="lt-LT" sz="7200" dirty="0" smtClean="0">
                <a:solidFill>
                  <a:srgbClr val="0070C0"/>
                </a:solidFill>
              </a:rPr>
              <a:t> </a:t>
            </a:r>
            <a:r>
              <a:rPr lang="lt-LT" sz="7800" dirty="0" smtClean="0">
                <a:solidFill>
                  <a:srgbClr val="0070C0"/>
                </a:solidFill>
              </a:rPr>
              <a:t>„Išbandyk profesiją“</a:t>
            </a:r>
            <a:br>
              <a:rPr lang="lt-LT" sz="7800" dirty="0" smtClean="0">
                <a:solidFill>
                  <a:srgbClr val="0070C0"/>
                </a:solidFill>
              </a:rPr>
            </a:br>
            <a:r>
              <a:rPr lang="en-US" sz="4900" dirty="0" smtClean="0">
                <a:solidFill>
                  <a:srgbClr val="0070C0"/>
                </a:solidFill>
              </a:rPr>
              <a:t>(</a:t>
            </a:r>
            <a:r>
              <a:rPr lang="en-US" sz="4900" dirty="0" err="1" smtClean="0">
                <a:solidFill>
                  <a:srgbClr val="0070C0"/>
                </a:solidFill>
              </a:rPr>
              <a:t>Baland</a:t>
            </a:r>
            <a:r>
              <a:rPr lang="lt-LT" sz="4900" dirty="0" err="1" smtClean="0">
                <a:solidFill>
                  <a:srgbClr val="0070C0"/>
                </a:solidFill>
              </a:rPr>
              <a:t>žio</a:t>
            </a:r>
            <a:r>
              <a:rPr lang="lt-LT" sz="4900" dirty="0" smtClean="0">
                <a:solidFill>
                  <a:srgbClr val="0070C0"/>
                </a:solidFill>
              </a:rPr>
              <a:t> </a:t>
            </a:r>
            <a:r>
              <a:rPr lang="en-US" sz="4900" dirty="0" smtClean="0">
                <a:solidFill>
                  <a:srgbClr val="0070C0"/>
                </a:solidFill>
              </a:rPr>
              <a:t>10 - 14 d.)</a:t>
            </a:r>
            <a:endParaRPr lang="lt-LT" sz="4900" dirty="0">
              <a:solidFill>
                <a:srgbClr val="0070C0"/>
              </a:solidFill>
            </a:endParaRPr>
          </a:p>
        </p:txBody>
      </p:sp>
      <p:sp>
        <p:nvSpPr>
          <p:cNvPr id="5" name="Antrinis pavadinimas 4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40760" cy="3096344"/>
          </a:xfrm>
        </p:spPr>
        <p:txBody>
          <a:bodyPr>
            <a:normAutofit/>
          </a:bodyPr>
          <a:lstStyle/>
          <a:p>
            <a:endParaRPr lang="lt-LT" dirty="0"/>
          </a:p>
        </p:txBody>
      </p:sp>
      <p:pic>
        <p:nvPicPr>
          <p:cNvPr id="10" name="Paveikslėlis 9" descr="http://designbeep.designbeep.netdna-cdn.com/wp-content/uploads/2010/11/proposal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73016"/>
            <a:ext cx="3970412" cy="30198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66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Dailė (akademinis piešimas)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dirty="0" smtClean="0"/>
              <a:t>(</a:t>
            </a:r>
            <a:r>
              <a:rPr lang="en-US" sz="3600" dirty="0" smtClean="0"/>
              <a:t>10 </a:t>
            </a:r>
            <a:r>
              <a:rPr lang="en-US" sz="3600" dirty="0" err="1" smtClean="0"/>
              <a:t>mokini</a:t>
            </a:r>
            <a:r>
              <a:rPr lang="lt-LT" sz="3600" dirty="0" smtClean="0"/>
              <a:t>ų)</a:t>
            </a:r>
            <a:endParaRPr lang="en-US" sz="3600" dirty="0" smtClean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sz="4000" dirty="0" smtClean="0"/>
              <a:t>         </a:t>
            </a:r>
            <a:r>
              <a:rPr lang="lt-LT" sz="4000" dirty="0"/>
              <a:t>,,Akademinis piešimas – raktas į dailę, architektūrą ir dizainą". Patarimai norintiems studijuoti dailę, dizainą Dailės  akademijoje. Praktiniai užsiėmimai.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</a:t>
            </a:r>
            <a:r>
              <a:rPr lang="lt-LT" b="1" dirty="0" smtClean="0"/>
              <a:t>n</a:t>
            </a:r>
            <a:r>
              <a:rPr lang="en-US" b="1" dirty="0" err="1" smtClean="0"/>
              <a:t>ergetika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dirty="0" smtClean="0"/>
              <a:t>UAB </a:t>
            </a:r>
            <a:r>
              <a:rPr lang="lt-LT" sz="3900" dirty="0" smtClean="0"/>
              <a:t>,,</a:t>
            </a:r>
            <a:r>
              <a:rPr lang="en-US" sz="3900" dirty="0" err="1" smtClean="0"/>
              <a:t>Pramon</a:t>
            </a:r>
            <a:r>
              <a:rPr lang="lt-LT" sz="3900" dirty="0" smtClean="0"/>
              <a:t>ės energija“ </a:t>
            </a:r>
          </a:p>
          <a:p>
            <a:pPr marL="0" indent="0" algn="ctr">
              <a:buNone/>
            </a:pPr>
            <a:r>
              <a:rPr lang="lt-LT" sz="3900" dirty="0" smtClean="0"/>
              <a:t> </a:t>
            </a:r>
            <a:r>
              <a:rPr lang="en-US" sz="3900" dirty="0" smtClean="0"/>
              <a:t>(2 </a:t>
            </a:r>
            <a:r>
              <a:rPr lang="en-US" sz="3900" dirty="0" err="1" smtClean="0"/>
              <a:t>mokiniai</a:t>
            </a:r>
            <a:r>
              <a:rPr lang="en-US" sz="3900" dirty="0" smtClean="0"/>
              <a:t>)</a:t>
            </a:r>
            <a:endParaRPr lang="lt-LT" sz="3900" dirty="0" smtClean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sz="4000" dirty="0" smtClean="0"/>
              <a:t> 	Praktika </a:t>
            </a:r>
            <a:r>
              <a:rPr lang="lt-LT" sz="4000" dirty="0"/>
              <a:t>skirta tiems, kas domisi fizika, inžinieriaus profesija. Sužinosite apie biokuro katilų veikimą. 19,2 MW biokuro katilinė, gaminanti šilumą Vilniaus </a:t>
            </a:r>
            <a:r>
              <a:rPr lang="lt-LT" sz="4000" dirty="0" smtClean="0"/>
              <a:t>miestui.</a:t>
            </a:r>
            <a:endParaRPr lang="en-US" sz="4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lt-LT" b="1" dirty="0" smtClean="0"/>
              <a:t>Ekonomika, </a:t>
            </a:r>
            <a:r>
              <a:rPr lang="lt-LT" b="1" dirty="0" smtClean="0"/>
              <a:t>matematika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96752"/>
            <a:ext cx="8329642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	</a:t>
            </a:r>
            <a:r>
              <a:rPr lang="lt-LT" sz="3600" dirty="0"/>
              <a:t>„</a:t>
            </a:r>
            <a:r>
              <a:rPr lang="lt-LT" sz="3600" dirty="0" err="1"/>
              <a:t>Euromonitor</a:t>
            </a:r>
            <a:r>
              <a:rPr lang="lt-LT" sz="3600" dirty="0"/>
              <a:t> International“</a:t>
            </a:r>
            <a:r>
              <a:rPr lang="lt-LT" sz="3600" dirty="0" smtClean="0"/>
              <a:t>		</a:t>
            </a:r>
          </a:p>
          <a:p>
            <a:pPr marL="0" indent="0" algn="ctr">
              <a:buNone/>
            </a:pPr>
            <a:r>
              <a:rPr lang="lt-LT" sz="3600" dirty="0" smtClean="0"/>
              <a:t>(  </a:t>
            </a:r>
            <a:r>
              <a:rPr lang="en-US" sz="3600" dirty="0" err="1" smtClean="0"/>
              <a:t>mokiniai</a:t>
            </a:r>
            <a:r>
              <a:rPr lang="en-US" sz="3600" dirty="0" smtClean="0"/>
              <a:t>)</a:t>
            </a:r>
            <a:endParaRPr lang="lt-LT" sz="3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lt-LT" sz="3600" dirty="0" smtClean="0"/>
              <a:t>            </a:t>
            </a:r>
            <a:r>
              <a:rPr lang="lt-LT" sz="3600" dirty="0"/>
              <a:t>Strateginių rinkos tyrimų kompanija, įgyvendinanti </a:t>
            </a:r>
            <a:r>
              <a:rPr lang="lt-LT" sz="3600" dirty="0" err="1"/>
              <a:t>mikro</a:t>
            </a:r>
            <a:r>
              <a:rPr lang="lt-LT" sz="3600" dirty="0"/>
              <a:t> ir </a:t>
            </a:r>
            <a:r>
              <a:rPr lang="lt-LT" sz="3600" dirty="0" err="1"/>
              <a:t>makro</a:t>
            </a:r>
            <a:r>
              <a:rPr lang="lt-LT" sz="3600" dirty="0"/>
              <a:t> ekonomikos tyrimus bei analizes, kurianti ekonometrinius modelius klientams pasauliniu mastu.</a:t>
            </a:r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lt-LT" b="1" dirty="0"/>
              <a:t>Finansai ir kapitalo rinka</a:t>
            </a:r>
            <a:r>
              <a:rPr lang="en-US" dirty="0"/>
              <a:t/>
            </a:r>
            <a:br>
              <a:rPr lang="en-US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0034" y="1700808"/>
            <a:ext cx="8536462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sz="3600" dirty="0" smtClean="0"/>
          </a:p>
          <a:p>
            <a:pPr marL="0" indent="0" algn="ctr">
              <a:buNone/>
            </a:pPr>
            <a:r>
              <a:rPr lang="lt-LT" sz="3600" dirty="0"/>
              <a:t>UAB FMĮ ,,</a:t>
            </a:r>
            <a:r>
              <a:rPr lang="lt-LT" sz="3600" dirty="0" err="1"/>
              <a:t>Orion</a:t>
            </a:r>
            <a:r>
              <a:rPr lang="lt-LT" sz="3600" dirty="0"/>
              <a:t> </a:t>
            </a:r>
            <a:r>
              <a:rPr lang="lt-LT" sz="3600" dirty="0" err="1"/>
              <a:t>Securities</a:t>
            </a:r>
            <a:r>
              <a:rPr lang="lt-LT" sz="3600" dirty="0"/>
              <a:t>”</a:t>
            </a:r>
            <a:r>
              <a:rPr lang="lt-LT" sz="3600" dirty="0" smtClean="0"/>
              <a:t>	</a:t>
            </a:r>
            <a:r>
              <a:rPr lang="en-US" sz="3600" dirty="0" smtClean="0"/>
              <a:t> </a:t>
            </a:r>
            <a:endParaRPr lang="lt-LT" sz="3600" dirty="0" smtClean="0"/>
          </a:p>
          <a:p>
            <a:pPr marL="0" indent="0" algn="ctr">
              <a:buNone/>
            </a:pPr>
            <a:r>
              <a:rPr lang="en-US" sz="3600" dirty="0" smtClean="0"/>
              <a:t> </a:t>
            </a:r>
            <a:r>
              <a:rPr lang="lt-LT" sz="3600" dirty="0" smtClean="0"/>
              <a:t>(</a:t>
            </a:r>
            <a:r>
              <a:rPr lang="en-US" sz="3600" dirty="0" smtClean="0"/>
              <a:t>3 </a:t>
            </a:r>
            <a:r>
              <a:rPr lang="en-US" sz="3600" dirty="0" err="1" smtClean="0"/>
              <a:t>mokiniai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lt-LT" sz="3600" dirty="0" smtClean="0"/>
              <a:t>      </a:t>
            </a:r>
            <a:r>
              <a:rPr lang="pt-BR" sz="3600" dirty="0" err="1"/>
              <a:t>Įmonė</a:t>
            </a:r>
            <a:r>
              <a:rPr lang="pt-BR" sz="3600" dirty="0"/>
              <a:t> jungia </a:t>
            </a:r>
            <a:r>
              <a:rPr lang="pt-BR" sz="3600" dirty="0" err="1" smtClean="0"/>
              <a:t>investicinės</a:t>
            </a:r>
            <a:r>
              <a:rPr lang="pt-BR" sz="3600" dirty="0" smtClean="0"/>
              <a:t> </a:t>
            </a:r>
            <a:r>
              <a:rPr lang="pt-BR" sz="3600" dirty="0" err="1" smtClean="0"/>
              <a:t>bankininkystės</a:t>
            </a:r>
            <a:r>
              <a:rPr lang="pt-BR" sz="3600" dirty="0"/>
              <a:t>, </a:t>
            </a:r>
            <a:r>
              <a:rPr lang="pt-BR" sz="3600" dirty="0" err="1"/>
              <a:t>turto</a:t>
            </a:r>
            <a:r>
              <a:rPr lang="pt-BR" sz="3600" dirty="0"/>
              <a:t> </a:t>
            </a:r>
            <a:r>
              <a:rPr lang="pt-BR" sz="3600" dirty="0" err="1"/>
              <a:t>valdymo</a:t>
            </a:r>
            <a:r>
              <a:rPr lang="pt-BR" sz="3600" dirty="0"/>
              <a:t> ir </a:t>
            </a:r>
            <a:r>
              <a:rPr lang="pt-BR" sz="3600" dirty="0" err="1"/>
              <a:t>tarpininkavimo</a:t>
            </a:r>
            <a:r>
              <a:rPr lang="pt-BR" sz="3600" dirty="0"/>
              <a:t> </a:t>
            </a:r>
            <a:r>
              <a:rPr lang="pt-BR" sz="3600" dirty="0" err="1"/>
              <a:t>kapitalo</a:t>
            </a:r>
            <a:r>
              <a:rPr lang="pt-BR" sz="3600" dirty="0"/>
              <a:t> </a:t>
            </a:r>
            <a:r>
              <a:rPr lang="pt-BR" sz="3600" dirty="0" err="1"/>
              <a:t>rinkose</a:t>
            </a:r>
            <a:r>
              <a:rPr lang="pt-BR" sz="3600" dirty="0"/>
              <a:t> </a:t>
            </a:r>
            <a:r>
              <a:rPr lang="pt-BR" sz="3600" dirty="0" err="1"/>
              <a:t>paslaugas</a:t>
            </a:r>
            <a:r>
              <a:rPr lang="pt-BR" sz="3600" dirty="0"/>
              <a:t>.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Informacin</a:t>
            </a:r>
            <a:r>
              <a:rPr lang="lt-LT" b="1" dirty="0" smtClean="0"/>
              <a:t>ės technologijos</a:t>
            </a:r>
            <a:endParaRPr lang="en-US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504351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000" dirty="0"/>
              <a:t>UAB  ,,</a:t>
            </a:r>
            <a:r>
              <a:rPr lang="en-US" sz="4000" dirty="0" err="1"/>
              <a:t>Insoft</a:t>
            </a:r>
            <a:r>
              <a:rPr lang="en-US" sz="4000" dirty="0"/>
              <a:t>“ </a:t>
            </a:r>
            <a:endParaRPr lang="lt-LT" sz="4000" dirty="0" smtClean="0"/>
          </a:p>
          <a:p>
            <a:pPr marL="0" indent="0" algn="ctr">
              <a:buNone/>
            </a:pPr>
            <a:r>
              <a:rPr lang="lt-LT" sz="4000" dirty="0" smtClean="0"/>
              <a:t>(</a:t>
            </a:r>
            <a:r>
              <a:rPr lang="en-US" sz="4000" dirty="0" smtClean="0"/>
              <a:t>10 </a:t>
            </a:r>
            <a:r>
              <a:rPr lang="en-US" sz="4000" dirty="0" err="1" smtClean="0"/>
              <a:t>mokini</a:t>
            </a:r>
            <a:r>
              <a:rPr lang="lt-LT" sz="4000" dirty="0" smtClean="0"/>
              <a:t>ų)</a:t>
            </a:r>
          </a:p>
          <a:p>
            <a:pPr marL="0" indent="0" algn="ctr">
              <a:buNone/>
            </a:pPr>
            <a:endParaRPr lang="lt-LT" sz="2800" dirty="0"/>
          </a:p>
          <a:p>
            <a:pPr marL="0" indent="0" algn="just">
              <a:buNone/>
            </a:pPr>
            <a:r>
              <a:rPr lang="lt-LT" sz="4000" dirty="0" smtClean="0"/>
              <a:t>            </a:t>
            </a:r>
            <a:r>
              <a:rPr lang="lt-LT" sz="4000" dirty="0"/>
              <a:t>Praktika skirta tiems, kurie domisi informacinėmis technologijomis. ,,</a:t>
            </a:r>
            <a:r>
              <a:rPr lang="lt-LT" sz="4000" dirty="0" err="1"/>
              <a:t>Insoft</a:t>
            </a:r>
            <a:r>
              <a:rPr lang="lt-LT" sz="4000" dirty="0"/>
              <a:t>“ kompanijos veikla apima individualių informacinių sistemų pagal konkretaus kliento poreikius kūrimą bei diegimą, testavimą, projektavimą, programinių sistemų integravimą bei priežiūros paslaugas. Praktika vyks balandžio 11 d.</a:t>
            </a:r>
            <a:endParaRPr lang="lt-LT" sz="4000" dirty="0" smtClean="0"/>
          </a:p>
        </p:txBody>
      </p:sp>
    </p:spTree>
    <p:extLst>
      <p:ext uri="{BB962C8B-B14F-4D97-AF65-F5344CB8AC3E}">
        <p14:creationId xmlns:p14="http://schemas.microsoft.com/office/powerpoint/2010/main" val="1437173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Medicina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t-LT" sz="3600" dirty="0"/>
              <a:t>VUL  SK  (Vilniaus  universiteto  ligoninės  Santariškių  klinikos</a:t>
            </a:r>
            <a:r>
              <a:rPr lang="lt-LT" sz="3600" dirty="0" smtClean="0"/>
              <a:t>)</a:t>
            </a:r>
            <a:r>
              <a:rPr lang="en-US" sz="3600" dirty="0" smtClean="0"/>
              <a:t> </a:t>
            </a:r>
            <a:r>
              <a:rPr lang="en-US" sz="3600" dirty="0" err="1" smtClean="0"/>
              <a:t>Ginekologijos</a:t>
            </a:r>
            <a:r>
              <a:rPr lang="en-US" sz="3600" dirty="0" smtClean="0"/>
              <a:t> </a:t>
            </a:r>
            <a:r>
              <a:rPr lang="en-US" sz="3600" dirty="0" err="1" smtClean="0"/>
              <a:t>skyrius</a:t>
            </a:r>
            <a:r>
              <a:rPr lang="en-US" dirty="0" smtClean="0"/>
              <a:t>	</a:t>
            </a:r>
            <a:endParaRPr lang="lt-LT" dirty="0" smtClean="0"/>
          </a:p>
          <a:p>
            <a:pPr marL="0" indent="0" algn="ctr">
              <a:buNone/>
            </a:pPr>
            <a:r>
              <a:rPr lang="en-US" dirty="0" smtClean="0"/>
              <a:t>(10 </a:t>
            </a:r>
            <a:r>
              <a:rPr lang="en-US" dirty="0" err="1" smtClean="0"/>
              <a:t>mokin</a:t>
            </a:r>
            <a:r>
              <a:rPr lang="lt-LT" dirty="0" err="1" smtClean="0"/>
              <a:t>ių</a:t>
            </a:r>
            <a:r>
              <a:rPr lang="en-US" dirty="0" smtClean="0"/>
              <a:t>: 2 </a:t>
            </a:r>
            <a:r>
              <a:rPr lang="en-US" dirty="0" err="1" smtClean="0"/>
              <a:t>grup</a:t>
            </a:r>
            <a:r>
              <a:rPr lang="lt-LT" dirty="0" smtClean="0"/>
              <a:t>ės po </a:t>
            </a:r>
            <a:r>
              <a:rPr lang="en-US" dirty="0" smtClean="0"/>
              <a:t>5)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 smtClean="0"/>
              <a:t>               Mokin</a:t>
            </a:r>
            <a:r>
              <a:rPr lang="lt-LT" dirty="0"/>
              <a:t>ė</a:t>
            </a:r>
            <a:r>
              <a:rPr lang="en-US" dirty="0" err="1" smtClean="0"/>
              <a:t>ms</a:t>
            </a:r>
            <a:r>
              <a:rPr lang="lt-LT" dirty="0" smtClean="0"/>
              <a:t> b</a:t>
            </a:r>
            <a:r>
              <a:rPr lang="en-US" dirty="0" smtClean="0"/>
              <a:t>us</a:t>
            </a:r>
            <a:r>
              <a:rPr lang="lt-LT" dirty="0" smtClean="0"/>
              <a:t> </a:t>
            </a:r>
            <a:r>
              <a:rPr lang="lt-LT" dirty="0"/>
              <a:t>suorganizuota pažintinė ekskursija po ligoninę, </a:t>
            </a:r>
            <a:r>
              <a:rPr lang="lt-LT" dirty="0" smtClean="0"/>
              <a:t>jos </a:t>
            </a:r>
            <a:r>
              <a:rPr lang="lt-LT" dirty="0"/>
              <a:t>stebėtų, kaip priimami ligoniai, kaip vyksta darbas operacinėje. </a:t>
            </a:r>
            <a:r>
              <a:rPr lang="lt-LT" u="sng" dirty="0"/>
              <a:t>Praktika vyks  ne per praktikos </a:t>
            </a:r>
            <a:r>
              <a:rPr lang="en-US" u="sng" dirty="0" err="1" smtClean="0"/>
              <a:t>savait</a:t>
            </a:r>
            <a:r>
              <a:rPr lang="lt-LT" u="sng" dirty="0" smtClean="0"/>
              <a:t>ę.</a:t>
            </a:r>
            <a:endParaRPr lang="lt-LT" u="sng" dirty="0"/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Medicina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t-LT" dirty="0" smtClean="0"/>
              <a:t>      </a:t>
            </a:r>
            <a:r>
              <a:rPr lang="lt-LT" sz="3600" dirty="0"/>
              <a:t>Respublikinės Vilniaus universitetinės ligoninės (RVUL) Endokrinologijos skyrius          </a:t>
            </a:r>
            <a:endParaRPr lang="lt-LT" sz="3600" dirty="0" smtClean="0"/>
          </a:p>
          <a:p>
            <a:pPr marL="0" indent="0" algn="ctr">
              <a:buNone/>
            </a:pPr>
            <a:r>
              <a:rPr lang="lt-LT" sz="3600" dirty="0" smtClean="0"/>
              <a:t>                                 klinika	</a:t>
            </a:r>
            <a:r>
              <a:rPr lang="lt-LT" dirty="0" smtClean="0"/>
              <a:t>			</a:t>
            </a:r>
          </a:p>
          <a:p>
            <a:pPr marL="0" indent="0" algn="ctr">
              <a:buNone/>
            </a:pPr>
            <a:r>
              <a:rPr lang="en-US" dirty="0" smtClean="0"/>
              <a:t>(4 </a:t>
            </a:r>
            <a:r>
              <a:rPr lang="lt-LT" dirty="0" smtClean="0"/>
              <a:t>mokiniai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lt-LT" dirty="0" smtClean="0"/>
              <a:t>           </a:t>
            </a:r>
            <a:r>
              <a:rPr lang="lt-LT" dirty="0"/>
              <a:t>Mokiniai stebės gydytojos - </a:t>
            </a:r>
            <a:r>
              <a:rPr lang="lt-LT" dirty="0" err="1"/>
              <a:t>dietologės</a:t>
            </a:r>
            <a:r>
              <a:rPr lang="lt-LT" dirty="0"/>
              <a:t> darbą, diabetu sergančių pacientų konsultavimą ir priežiūrą.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Medicina</a:t>
            </a:r>
            <a:endParaRPr lang="en-US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dirty="0"/>
              <a:t>Antakalnio poliklinikos gydytoja </a:t>
            </a:r>
            <a:r>
              <a:rPr lang="lt-LT" sz="3600" dirty="0" err="1" smtClean="0"/>
              <a:t>dermatovenerologė</a:t>
            </a:r>
            <a:endParaRPr lang="lt-LT" sz="3600" dirty="0" smtClean="0"/>
          </a:p>
          <a:p>
            <a:pPr marL="0" indent="0" algn="ctr">
              <a:buNone/>
            </a:pPr>
            <a:r>
              <a:rPr lang="lt-LT" sz="3600" dirty="0" smtClean="0"/>
              <a:t>(</a:t>
            </a:r>
            <a:r>
              <a:rPr lang="it-IT" sz="3600" dirty="0" smtClean="0"/>
              <a:t>6 </a:t>
            </a:r>
            <a:r>
              <a:rPr lang="lt-LT" sz="3600" dirty="0" smtClean="0"/>
              <a:t>mokiniai </a:t>
            </a:r>
            <a:r>
              <a:rPr lang="it-IT" sz="3600" dirty="0" smtClean="0"/>
              <a:t>(dvi </a:t>
            </a:r>
            <a:r>
              <a:rPr lang="it-IT" sz="3600" dirty="0" err="1"/>
              <a:t>komandos</a:t>
            </a:r>
            <a:r>
              <a:rPr lang="it-IT" sz="3600" dirty="0"/>
              <a:t> </a:t>
            </a:r>
            <a:r>
              <a:rPr lang="it-IT" sz="3600" dirty="0" err="1"/>
              <a:t>po</a:t>
            </a:r>
            <a:r>
              <a:rPr lang="it-IT" sz="3600" dirty="0"/>
              <a:t> 3</a:t>
            </a:r>
            <a:r>
              <a:rPr lang="it-IT" sz="3600" dirty="0" smtClean="0"/>
              <a:t>)</a:t>
            </a:r>
            <a:r>
              <a:rPr lang="lt-LT" sz="3600" dirty="0" smtClean="0"/>
              <a:t>)</a:t>
            </a:r>
          </a:p>
          <a:p>
            <a:pPr marL="0" indent="0" algn="ctr">
              <a:buNone/>
            </a:pPr>
            <a:endParaRPr lang="lt-LT" sz="3600" dirty="0"/>
          </a:p>
          <a:p>
            <a:pPr marL="0" indent="0">
              <a:buNone/>
            </a:pPr>
            <a:r>
              <a:rPr lang="lt-LT" dirty="0" smtClean="0"/>
              <a:t>	Stebėsite </a:t>
            </a:r>
            <a:r>
              <a:rPr lang="lt-LT" dirty="0"/>
              <a:t>gydytojos </a:t>
            </a:r>
            <a:r>
              <a:rPr lang="lt-LT" dirty="0" smtClean="0"/>
              <a:t>darbą poliklinikoje: </a:t>
            </a:r>
            <a:r>
              <a:rPr lang="lt-LT" dirty="0"/>
              <a:t>konsultavimą, gydymo paskyrimą, odos darinių tyrimus bei šalinimą.</a:t>
            </a:r>
            <a:endParaRPr lang="en-US" dirty="0"/>
          </a:p>
          <a:p>
            <a:pPr marL="0" indent="0">
              <a:buNone/>
            </a:pPr>
            <a:r>
              <a:rPr lang="lt-LT" i="1" dirty="0"/>
              <a:t>Praktika truks kelias dienas po 3 – 4 val.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2136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Medicinos įranga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87927" y="1628800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t-LT" sz="3600" dirty="0"/>
              <a:t>UAB „</a:t>
            </a:r>
            <a:r>
              <a:rPr lang="lt-LT" sz="3600" dirty="0" err="1"/>
              <a:t>Interlux</a:t>
            </a:r>
            <a:r>
              <a:rPr lang="lt-LT" sz="3600" dirty="0"/>
              <a:t>“</a:t>
            </a:r>
            <a:r>
              <a:rPr lang="en-US" dirty="0" smtClean="0"/>
              <a:t>	</a:t>
            </a:r>
            <a:endParaRPr lang="lt-LT" dirty="0" smtClean="0"/>
          </a:p>
          <a:p>
            <a:pPr marL="0" indent="0" algn="ctr">
              <a:buNone/>
            </a:pPr>
            <a:r>
              <a:rPr lang="en-US" dirty="0" smtClean="0"/>
              <a:t>(1 + 2 + 2 </a:t>
            </a:r>
            <a:r>
              <a:rPr lang="en-US" dirty="0" err="1" smtClean="0"/>
              <a:t>mokiniai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lt-LT" dirty="0" err="1"/>
              <a:t>Inovatyvios</a:t>
            </a:r>
            <a:r>
              <a:rPr lang="lt-LT" dirty="0"/>
              <a:t> technologijos bei sprendimai medicinai, mokslui ir biotechnologijų pramonei.</a:t>
            </a:r>
            <a:endParaRPr lang="en-US" dirty="0"/>
          </a:p>
          <a:p>
            <a:pPr marL="0" indent="0">
              <a:buNone/>
            </a:pPr>
            <a:r>
              <a:rPr lang="sv-SE" dirty="0" err="1" smtClean="0"/>
              <a:t>Praktika</a:t>
            </a:r>
            <a:r>
              <a:rPr lang="sv-SE" dirty="0" smtClean="0"/>
              <a:t> </a:t>
            </a:r>
            <a:r>
              <a:rPr lang="sv-SE" dirty="0" err="1" smtClean="0"/>
              <a:t>vyks</a:t>
            </a:r>
            <a:r>
              <a:rPr lang="sv-SE" dirty="0" smtClean="0"/>
              <a:t> 3 </a:t>
            </a:r>
            <a:r>
              <a:rPr lang="sv-SE" dirty="0" err="1" smtClean="0"/>
              <a:t>skyriuose</a:t>
            </a:r>
            <a:r>
              <a:rPr lang="sv-SE" dirty="0" smtClean="0"/>
              <a:t>:</a:t>
            </a:r>
          </a:p>
          <a:p>
            <a:r>
              <a:rPr lang="sv-SE" dirty="0" smtClean="0"/>
              <a:t> </a:t>
            </a:r>
            <a:r>
              <a:rPr lang="lt-LT" dirty="0"/>
              <a:t>Kokybės vadybos </a:t>
            </a:r>
            <a:r>
              <a:rPr lang="lt-LT" dirty="0" smtClean="0"/>
              <a:t>skyrius</a:t>
            </a:r>
            <a:endParaRPr lang="en-US" dirty="0" smtClean="0"/>
          </a:p>
          <a:p>
            <a:r>
              <a:rPr lang="lt-LT" dirty="0"/>
              <a:t>Serviso ir informacinių technologijų </a:t>
            </a:r>
            <a:r>
              <a:rPr lang="lt-LT" dirty="0" smtClean="0"/>
              <a:t>skyriuje</a:t>
            </a:r>
            <a:endParaRPr lang="en-US" dirty="0" smtClean="0"/>
          </a:p>
          <a:p>
            <a:r>
              <a:rPr lang="lt-LT" dirty="0"/>
              <a:t>Finansų skyriuje / Buhalterijoje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/>
              <a:t>Media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lt-LT" sz="3900" dirty="0"/>
              <a:t>„</a:t>
            </a:r>
            <a:r>
              <a:rPr lang="lt-LT" sz="3900" dirty="0" err="1"/>
              <a:t>MediaCom</a:t>
            </a:r>
            <a:r>
              <a:rPr lang="lt-LT" sz="3900" dirty="0"/>
              <a:t>“</a:t>
            </a:r>
            <a:r>
              <a:rPr lang="en-US" sz="3900" dirty="0" smtClean="0"/>
              <a:t>		</a:t>
            </a:r>
            <a:endParaRPr lang="lt-LT" sz="3900" dirty="0" smtClean="0"/>
          </a:p>
          <a:p>
            <a:pPr marL="0" indent="0" algn="ctr">
              <a:buNone/>
            </a:pPr>
            <a:r>
              <a:rPr lang="en-US" sz="3900" dirty="0" smtClean="0"/>
              <a:t>(2 </a:t>
            </a:r>
            <a:r>
              <a:rPr lang="en-US" sz="3900" dirty="0" err="1" smtClean="0"/>
              <a:t>mokiniai</a:t>
            </a:r>
            <a:r>
              <a:rPr lang="en-US" sz="3900" dirty="0" smtClean="0"/>
              <a:t>)</a:t>
            </a:r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lt-LT" sz="3900" dirty="0" smtClean="0"/>
              <a:t>  </a:t>
            </a:r>
            <a:r>
              <a:rPr lang="lt-LT" sz="3900" dirty="0"/>
              <a:t>Trumpos praktikos </a:t>
            </a:r>
            <a:r>
              <a:rPr lang="lt-LT" sz="3900" dirty="0" smtClean="0"/>
              <a:t>metu jus supažindintų </a:t>
            </a:r>
            <a:r>
              <a:rPr lang="lt-LT" sz="3900" dirty="0"/>
              <a:t>su skirtingų tipų reklamos agentūrų veikla ir jų specifika, </a:t>
            </a:r>
            <a:r>
              <a:rPr lang="lt-LT" sz="3900" dirty="0" smtClean="0"/>
              <a:t>galėtumėte </a:t>
            </a:r>
            <a:r>
              <a:rPr lang="lt-LT" sz="3900" dirty="0"/>
              <a:t>sudalyvauti </a:t>
            </a:r>
            <a:r>
              <a:rPr lang="lt-LT" sz="3900" dirty="0" err="1"/>
              <a:t>brainstorm‘e</a:t>
            </a:r>
            <a:r>
              <a:rPr lang="lt-LT" sz="3900" dirty="0"/>
              <a:t> arba pamatyti, kaip kuriami vartotojų profiliai. </a:t>
            </a:r>
            <a:r>
              <a:rPr lang="lt-LT" sz="3900" dirty="0" smtClean="0"/>
              <a:t>Susipažinsite </a:t>
            </a:r>
            <a:r>
              <a:rPr lang="lt-LT" sz="3900" dirty="0"/>
              <a:t>su sparčiausiai augančia </a:t>
            </a:r>
            <a:r>
              <a:rPr lang="lt-LT" sz="3900" dirty="0" err="1"/>
              <a:t>media</a:t>
            </a:r>
            <a:r>
              <a:rPr lang="lt-LT" sz="3900" dirty="0"/>
              <a:t> sritimi – </a:t>
            </a:r>
            <a:r>
              <a:rPr lang="lt-LT" sz="3900" dirty="0" err="1"/>
              <a:t>digital‘u</a:t>
            </a:r>
            <a:r>
              <a:rPr lang="lt-LT" sz="3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lt-LT" dirty="0" smtClean="0"/>
              <a:t>Kaip viskas bus?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602128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t-LT" dirty="0" smtClean="0"/>
              <a:t>Ž</a:t>
            </a:r>
            <a:r>
              <a:rPr lang="en-US" dirty="0" err="1" smtClean="0"/>
              <a:t>inok</a:t>
            </a:r>
            <a:r>
              <a:rPr lang="lt-LT" dirty="0" smtClean="0"/>
              <a:t> norimos praktikos vietą.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dirty="0" smtClean="0"/>
              <a:t>Kai  pristatys norimos praktikos vietą</a:t>
            </a:r>
            <a:r>
              <a:rPr lang="en-US" dirty="0" smtClean="0"/>
              <a:t>,</a:t>
            </a:r>
            <a:r>
              <a:rPr lang="lt-LT" dirty="0" smtClean="0"/>
              <a:t> užsiregistruok praktikos lape (įrašyk  savo  vardą, pavardę, klasę, e</a:t>
            </a:r>
            <a:r>
              <a:rPr lang="en-US" dirty="0" smtClean="0"/>
              <a:t>l.pa</a:t>
            </a:r>
            <a:r>
              <a:rPr lang="lt-LT" dirty="0" err="1" smtClean="0"/>
              <a:t>što</a:t>
            </a:r>
            <a:r>
              <a:rPr lang="lt-LT" dirty="0" smtClean="0"/>
              <a:t> adresą</a:t>
            </a:r>
            <a:r>
              <a:rPr lang="en-US" dirty="0" smtClean="0"/>
              <a:t> (</a:t>
            </a:r>
            <a:r>
              <a:rPr lang="lt-LT" u="sng" dirty="0" smtClean="0"/>
              <a:t>įskaitomai</a:t>
            </a:r>
            <a:r>
              <a:rPr lang="lt-LT" dirty="0" smtClean="0"/>
              <a:t>), telefono numerį).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dirty="0" smtClean="0"/>
              <a:t>Per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err="1" smtClean="0"/>
              <a:t>dienas</a:t>
            </a:r>
            <a:r>
              <a:rPr lang="en-US" dirty="0" smtClean="0"/>
              <a:t> </a:t>
            </a:r>
            <a:r>
              <a:rPr lang="en-US" dirty="0" err="1" smtClean="0"/>
              <a:t>gausi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r>
              <a:rPr lang="lt-LT" dirty="0" err="1" smtClean="0"/>
              <a:t>šką</a:t>
            </a:r>
            <a:r>
              <a:rPr lang="lt-LT" dirty="0" smtClean="0"/>
              <a:t> iš UK koordinatorės su praktikos vadovo kontaktais.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dirty="0" smtClean="0"/>
              <a:t>I</a:t>
            </a:r>
            <a:r>
              <a:rPr lang="en-US" dirty="0" err="1" smtClean="0"/>
              <a:t>ki</a:t>
            </a:r>
            <a:r>
              <a:rPr lang="lt-LT" dirty="0" smtClean="0"/>
              <a:t> kovo </a:t>
            </a:r>
            <a:r>
              <a:rPr lang="en-US" dirty="0" smtClean="0"/>
              <a:t>27 d. </a:t>
            </a:r>
            <a:r>
              <a:rPr lang="en-US" dirty="0" err="1" smtClean="0"/>
              <a:t>turi</a:t>
            </a:r>
            <a:r>
              <a:rPr lang="en-US" dirty="0" smtClean="0"/>
              <a:t> </a:t>
            </a:r>
            <a:r>
              <a:rPr lang="lt-LT" dirty="0" smtClean="0"/>
              <a:t> parašyti trumpą prisistatymo laišką </a:t>
            </a:r>
            <a:r>
              <a:rPr lang="lt-LT" dirty="0"/>
              <a:t>p</a:t>
            </a:r>
            <a:r>
              <a:rPr lang="lt-LT" dirty="0" smtClean="0"/>
              <a:t>raktikos vadovui (kas esi, kodėl pasirinkai šią praktiką, ko tikiesi iš jos) ir susitari dėl praktikos vietos ir laiko.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Praktika</a:t>
            </a:r>
            <a:r>
              <a:rPr lang="en-US" dirty="0" smtClean="0"/>
              <a:t>. </a:t>
            </a:r>
            <a:r>
              <a:rPr lang="lt-LT" dirty="0" smtClean="0"/>
              <a:t>Išnaudok visas praktikos galimybes, siek visapusio profesijos pažinimo (klausk, siūlyk, padirbėk).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Po </a:t>
            </a:r>
            <a:r>
              <a:rPr lang="en-US" dirty="0" err="1" smtClean="0"/>
              <a:t>praktikos</a:t>
            </a:r>
            <a:r>
              <a:rPr lang="en-US" dirty="0" smtClean="0"/>
              <a:t>. </a:t>
            </a:r>
            <a:r>
              <a:rPr lang="lt-LT" dirty="0" smtClean="0"/>
              <a:t>Per  klasės valandėlę pasidalink praktikos įspūdžiais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lt-LT" dirty="0" smtClean="0"/>
              <a:t> patirtimi</a:t>
            </a:r>
            <a:r>
              <a:rPr lang="en-US" dirty="0" smtClean="0"/>
              <a:t>. </a:t>
            </a:r>
            <a:r>
              <a:rPr lang="en-US" dirty="0"/>
              <a:t>P</a:t>
            </a:r>
            <a:r>
              <a:rPr lang="lt-LT" dirty="0" err="1" smtClean="0"/>
              <a:t>arašyk</a:t>
            </a:r>
            <a:r>
              <a:rPr lang="lt-LT" dirty="0" smtClean="0"/>
              <a:t> atsiliepimus apie praktiką licėjaus tinklalapiui adresu </a:t>
            </a:r>
            <a:r>
              <a:rPr lang="lt-LT" dirty="0" err="1" smtClean="0"/>
              <a:t>karjera.licejus</a:t>
            </a:r>
            <a:r>
              <a:rPr lang="en-US" dirty="0" smtClean="0"/>
              <a:t>@gmail.com</a:t>
            </a:r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084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lt-LT" b="1" dirty="0"/>
              <a:t>Menai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lt-LT" dirty="0" smtClean="0"/>
              <a:t>Šiuolaikinio meno centras „Rupert“ </a:t>
            </a:r>
            <a:r>
              <a:rPr lang="lt-LT" dirty="0"/>
              <a:t/>
            </a:r>
            <a:br>
              <a:rPr lang="lt-LT" dirty="0"/>
            </a:br>
            <a:r>
              <a:rPr lang="en-US" sz="3600" dirty="0" smtClean="0"/>
              <a:t>(5 - 10 </a:t>
            </a:r>
            <a:r>
              <a:rPr lang="en-US" sz="3600" dirty="0" err="1" smtClean="0"/>
              <a:t>mokini</a:t>
            </a:r>
            <a:r>
              <a:rPr lang="lt-LT" sz="3600" dirty="0" smtClean="0"/>
              <a:t>ų</a:t>
            </a:r>
            <a:r>
              <a:rPr lang="en-US" sz="3600" dirty="0" smtClean="0"/>
              <a:t>)</a:t>
            </a:r>
            <a:r>
              <a:rPr lang="lt-LT" sz="3600" dirty="0"/>
              <a:t/>
            </a:r>
            <a:br>
              <a:rPr lang="lt-LT" sz="3600" dirty="0"/>
            </a:b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    </a:t>
            </a:r>
            <a:r>
              <a:rPr lang="lt-LT" dirty="0"/>
              <a:t>Mokiniai susipažins su šiuolaikinio meno kuratoriaus, meno kritiko, meno patarėjo, muziejininko profesijomis. Mielai priimtų pasikalbėti arba pasiūlytų trumpą stažuotę  Ruperte. Praktika truks tris dienas po 6 – 7 val. Mokiniai turės parašyti trumpą motyvacinį laišką (pusės puslapio), kodėl juos domina menų sritis.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Politologija</a:t>
            </a:r>
            <a:endParaRPr lang="en-US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t-LT" dirty="0"/>
              <a:t>VU </a:t>
            </a:r>
            <a:r>
              <a:rPr lang="lt-LT" dirty="0" smtClean="0"/>
              <a:t>TSPMI. </a:t>
            </a:r>
            <a:r>
              <a:rPr lang="lt-LT" dirty="0"/>
              <a:t>Nevyriausybinės organizacijos </a:t>
            </a:r>
            <a:r>
              <a:rPr lang="lt-LT" dirty="0" err="1"/>
              <a:t>Freedom</a:t>
            </a:r>
            <a:r>
              <a:rPr lang="lt-LT" dirty="0"/>
              <a:t> </a:t>
            </a:r>
            <a:r>
              <a:rPr lang="lt-LT" dirty="0" err="1"/>
              <a:t>House</a:t>
            </a:r>
            <a:r>
              <a:rPr lang="lt-LT" dirty="0"/>
              <a:t> padalinys Lietuvoje</a:t>
            </a:r>
            <a:r>
              <a:rPr lang="lt-LT" dirty="0" smtClean="0"/>
              <a:t>.</a:t>
            </a:r>
          </a:p>
          <a:p>
            <a:pPr marL="0" indent="0" algn="ctr">
              <a:buNone/>
            </a:pPr>
            <a:r>
              <a:rPr lang="lt-LT" sz="3600" dirty="0" smtClean="0"/>
              <a:t>(</a:t>
            </a:r>
            <a:r>
              <a:rPr lang="en-US" sz="3600" dirty="0" smtClean="0"/>
              <a:t> </a:t>
            </a:r>
            <a:r>
              <a:rPr lang="en-US" sz="3600" dirty="0" err="1" smtClean="0"/>
              <a:t>mokiniai</a:t>
            </a:r>
            <a:r>
              <a:rPr lang="en-US" sz="3600" dirty="0" smtClean="0"/>
              <a:t>)</a:t>
            </a:r>
            <a:endParaRPr lang="lt-LT" sz="3600" dirty="0" smtClean="0"/>
          </a:p>
          <a:p>
            <a:endParaRPr lang="lt-LT" dirty="0"/>
          </a:p>
          <a:p>
            <a:pPr>
              <a:buNone/>
            </a:pPr>
            <a:r>
              <a:rPr lang="lt-LT" sz="3600" dirty="0" smtClean="0"/>
              <a:t>        Susipažinsite su politikos </a:t>
            </a:r>
            <a:r>
              <a:rPr lang="lt-LT" sz="3600" dirty="0"/>
              <a:t>mokslais </a:t>
            </a:r>
            <a:r>
              <a:rPr lang="lt-LT" sz="3600" dirty="0" smtClean="0"/>
              <a:t>ir</a:t>
            </a:r>
          </a:p>
          <a:p>
            <a:pPr>
              <a:buNone/>
            </a:pPr>
            <a:r>
              <a:rPr lang="lt-LT" sz="3600" dirty="0" smtClean="0"/>
              <a:t>tarptautiniais </a:t>
            </a:r>
            <a:r>
              <a:rPr lang="lt-LT" sz="3600" dirty="0"/>
              <a:t>santykiais, ypač Rytų politika.</a:t>
            </a:r>
          </a:p>
          <a:p>
            <a:pPr>
              <a:buNone/>
            </a:pPr>
            <a:r>
              <a:rPr lang="lt-LT" sz="3600" dirty="0"/>
              <a:t>Praktika ir pažintis su </a:t>
            </a:r>
            <a:r>
              <a:rPr lang="lt-LT" sz="3600" dirty="0" smtClean="0"/>
              <a:t>nevyriausybinės</a:t>
            </a:r>
          </a:p>
          <a:p>
            <a:pPr>
              <a:buNone/>
            </a:pPr>
            <a:r>
              <a:rPr lang="lt-LT" sz="3600" dirty="0" smtClean="0"/>
              <a:t>organizacijos </a:t>
            </a:r>
            <a:r>
              <a:rPr lang="lt-LT" sz="3600" dirty="0" err="1"/>
              <a:t>Freedom</a:t>
            </a:r>
            <a:r>
              <a:rPr lang="lt-LT" sz="3600" dirty="0"/>
              <a:t> </a:t>
            </a:r>
            <a:r>
              <a:rPr lang="lt-LT" sz="3600" dirty="0" err="1"/>
              <a:t>House</a:t>
            </a:r>
            <a:r>
              <a:rPr lang="lt-LT" sz="3600" dirty="0"/>
              <a:t> </a:t>
            </a:r>
            <a:r>
              <a:rPr lang="lt-LT" sz="3600" dirty="0" smtClean="0"/>
              <a:t>padaliniu</a:t>
            </a:r>
          </a:p>
          <a:p>
            <a:pPr>
              <a:buNone/>
            </a:pPr>
            <a:r>
              <a:rPr lang="lt-LT" sz="3600" dirty="0" smtClean="0"/>
              <a:t>Lietuvoje</a:t>
            </a:r>
            <a:r>
              <a:rPr lang="lt-LT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6631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IT / Programavimas</a:t>
            </a:r>
            <a:endParaRPr lang="en-US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dirty="0"/>
              <a:t>UAB „Baltic </a:t>
            </a:r>
            <a:r>
              <a:rPr lang="lt-LT" dirty="0" err="1"/>
              <a:t>Amadeus</a:t>
            </a:r>
            <a:r>
              <a:rPr lang="lt-LT" dirty="0"/>
              <a:t>“</a:t>
            </a:r>
            <a:endParaRPr lang="en-US" dirty="0"/>
          </a:p>
          <a:p>
            <a:pPr algn="ctr">
              <a:buNone/>
            </a:pPr>
            <a:r>
              <a:rPr lang="lt-LT" dirty="0" smtClean="0"/>
              <a:t>(</a:t>
            </a:r>
            <a:r>
              <a:rPr lang="en-US" dirty="0" smtClean="0"/>
              <a:t>4 </a:t>
            </a:r>
            <a:r>
              <a:rPr lang="en-US" dirty="0" err="1" smtClean="0"/>
              <a:t>mokiniai</a:t>
            </a:r>
            <a:r>
              <a:rPr lang="lt-LT" dirty="0" smtClean="0"/>
              <a:t>)</a:t>
            </a:r>
            <a:endParaRPr lang="en-US" dirty="0" smtClean="0"/>
          </a:p>
          <a:p>
            <a:pPr>
              <a:buNone/>
            </a:pPr>
            <a:endParaRPr lang="lt-LT" dirty="0"/>
          </a:p>
          <a:p>
            <a:pPr>
              <a:buNone/>
            </a:pPr>
            <a:r>
              <a:rPr lang="lt-LT" dirty="0" smtClean="0"/>
              <a:t>   		Programinės </a:t>
            </a:r>
            <a:r>
              <a:rPr lang="lt-LT" dirty="0"/>
              <a:t>įrangos kūrimo </a:t>
            </a:r>
            <a:r>
              <a:rPr lang="lt-LT" dirty="0" smtClean="0"/>
              <a:t>ekspertai,</a:t>
            </a:r>
          </a:p>
          <a:p>
            <a:pPr>
              <a:buNone/>
            </a:pPr>
            <a:r>
              <a:rPr lang="lt-LT" dirty="0" smtClean="0"/>
              <a:t>siūlantys </a:t>
            </a:r>
            <a:r>
              <a:rPr lang="lt-LT" dirty="0"/>
              <a:t>individualizuotus IT </a:t>
            </a:r>
            <a:r>
              <a:rPr lang="lt-LT" dirty="0" smtClean="0"/>
              <a:t>sprendimus,</a:t>
            </a:r>
          </a:p>
          <a:p>
            <a:pPr>
              <a:buNone/>
            </a:pPr>
            <a:r>
              <a:rPr lang="lt-LT" dirty="0"/>
              <a:t>k</a:t>
            </a:r>
            <a:r>
              <a:rPr lang="lt-LT" dirty="0" smtClean="0"/>
              <a:t>urie teikia </a:t>
            </a:r>
            <a:r>
              <a:rPr lang="lt-LT" dirty="0"/>
              <a:t>vertę bei investicijų grąžą.</a:t>
            </a:r>
          </a:p>
          <a:p>
            <a:pPr>
              <a:buNone/>
            </a:pPr>
            <a:r>
              <a:rPr lang="lt-LT" dirty="0"/>
              <a:t>Praktika mokiniams, kurie </a:t>
            </a:r>
            <a:r>
              <a:rPr lang="lt-LT" dirty="0" smtClean="0"/>
              <a:t>domisi programavimu</a:t>
            </a:r>
            <a:r>
              <a:rPr lang="lt-LT" dirty="0"/>
              <a:t>.</a:t>
            </a:r>
          </a:p>
          <a:p>
            <a:pPr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78859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Valstyb</a:t>
            </a:r>
            <a:r>
              <a:rPr lang="lt-LT" b="1" dirty="0" smtClean="0"/>
              <a:t>ės auditas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lt-LT" sz="3600" dirty="0" smtClean="0"/>
              <a:t>Valstybės auditas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lt-LT" sz="3600" dirty="0" smtClean="0"/>
              <a:t>(</a:t>
            </a:r>
            <a:r>
              <a:rPr lang="en-US" sz="3600" dirty="0" smtClean="0"/>
              <a:t>10 </a:t>
            </a:r>
            <a:r>
              <a:rPr lang="en-US" sz="3600" dirty="0" err="1" smtClean="0"/>
              <a:t>mokini</a:t>
            </a:r>
            <a:r>
              <a:rPr lang="lt-LT" sz="3600" dirty="0" smtClean="0"/>
              <a:t>ų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lt-LT" sz="3600" dirty="0" smtClean="0"/>
              <a:t>           Susipažinimas su audito profesija, su funkcijomis ir darbais, kuriuos atlieka aukščiausioji audito institucija.</a:t>
            </a:r>
            <a:endParaRPr lang="en-US" sz="3600" dirty="0" smtClean="0"/>
          </a:p>
          <a:p>
            <a:pPr marL="0" indent="0">
              <a:buNone/>
            </a:pPr>
            <a:r>
              <a:rPr lang="lt-LT" sz="3600" dirty="0"/>
              <a:t>Praktikos trukmė 1 diena. Pusė dienos praktika būtų organizuojama Valstybės kontrolėje</a:t>
            </a:r>
            <a:r>
              <a:rPr lang="lt-LT" sz="3600" dirty="0" smtClean="0"/>
              <a:t>, </a:t>
            </a:r>
            <a:r>
              <a:rPr lang="lt-LT" sz="3600" dirty="0"/>
              <a:t>kita pusė – Europos Sąjungos investicijų audito </a:t>
            </a:r>
            <a:r>
              <a:rPr lang="lt-LT" sz="3600" dirty="0" smtClean="0"/>
              <a:t>departamente</a:t>
            </a:r>
            <a:r>
              <a:rPr lang="en-US" sz="3600" dirty="0"/>
              <a:t>.</a:t>
            </a:r>
            <a:endParaRPr lang="en-US" sz="3600" dirty="0" smtClean="0"/>
          </a:p>
          <a:p>
            <a:pPr marL="0" indent="0">
              <a:buNone/>
            </a:pP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29851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Teisė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dirty="0" smtClean="0"/>
              <a:t>Vilniaus miesto apylinkės teismas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	(1</a:t>
            </a:r>
            <a:r>
              <a:rPr lang="en-US" dirty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mokini</a:t>
            </a:r>
            <a:r>
              <a:rPr lang="lt-LT" dirty="0" smtClean="0"/>
              <a:t>ų)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 smtClean="0"/>
              <a:t>    </a:t>
            </a:r>
            <a:r>
              <a:rPr lang="lt-LT" sz="3600" dirty="0" smtClean="0"/>
              <a:t>Teismo proceso stebėjimas (baudžiamoji byla).</a:t>
            </a:r>
            <a:r>
              <a:rPr lang="en-US" sz="3600" dirty="0" smtClean="0"/>
              <a:t> </a:t>
            </a:r>
            <a:r>
              <a:rPr lang="en-US" sz="3600" dirty="0" err="1" smtClean="0"/>
              <a:t>Galimyb</a:t>
            </a:r>
            <a:r>
              <a:rPr lang="lt-LT" sz="3600" dirty="0" smtClean="0"/>
              <a:t>ė pabendrauti su teisėju.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u="sng" dirty="0" err="1" smtClean="0"/>
              <a:t>Gali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dalyvauti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mokiniai</a:t>
            </a:r>
            <a:r>
              <a:rPr lang="lt-LT" sz="3600" u="sng" dirty="0" smtClean="0"/>
              <a:t>,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turintys</a:t>
            </a:r>
            <a:r>
              <a:rPr lang="en-US" sz="3600" u="sng" dirty="0" smtClean="0"/>
              <a:t> 1</a:t>
            </a:r>
            <a:r>
              <a:rPr lang="en-US" sz="3600" u="sng" dirty="0"/>
              <a:t>6</a:t>
            </a:r>
            <a:r>
              <a:rPr lang="en-US" sz="3600" u="sng" dirty="0" smtClean="0"/>
              <a:t> met</a:t>
            </a:r>
            <a:r>
              <a:rPr lang="lt-LT" sz="3600" u="sng" dirty="0" smtClean="0"/>
              <a:t>ų</a:t>
            </a:r>
            <a:r>
              <a:rPr lang="lt-LT" sz="3600" dirty="0" smtClean="0"/>
              <a:t>.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lt-LT" sz="6600" dirty="0" smtClean="0">
                <a:solidFill>
                  <a:srgbClr val="0070C0"/>
                </a:solidFill>
              </a:rPr>
              <a:t>Sužinok, ko nori</a:t>
            </a:r>
            <a:r>
              <a:rPr lang="en-US" sz="6600" dirty="0" smtClean="0">
                <a:solidFill>
                  <a:srgbClr val="0070C0"/>
                </a:solidFill>
              </a:rPr>
              <a:t>!</a:t>
            </a:r>
            <a:endParaRPr lang="lt-LT" sz="6600" dirty="0">
              <a:solidFill>
                <a:srgbClr val="0070C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5833" y1="56250" x2="85833" y2="7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546" y="2564905"/>
            <a:ext cx="5481734" cy="365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4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hlinkClick r:id="rId2"/>
              </a:rPr>
              <a:t>karjera.licejus@gmail.com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800" dirty="0" err="1" smtClean="0"/>
              <a:t>Ugdymo</a:t>
            </a:r>
            <a:r>
              <a:rPr lang="en-US" sz="4800" dirty="0" smtClean="0"/>
              <a:t> </a:t>
            </a:r>
            <a:r>
              <a:rPr lang="en-US" sz="4800" dirty="0" err="1" smtClean="0"/>
              <a:t>karjerai</a:t>
            </a:r>
            <a:r>
              <a:rPr lang="en-US" sz="4800" dirty="0" smtClean="0"/>
              <a:t> </a:t>
            </a:r>
            <a:r>
              <a:rPr lang="en-US" sz="4800" dirty="0" err="1" smtClean="0"/>
              <a:t>koordinator</a:t>
            </a:r>
            <a:r>
              <a:rPr lang="lt-LT" sz="4800" dirty="0" smtClean="0"/>
              <a:t>ės </a:t>
            </a:r>
            <a:r>
              <a:rPr lang="lt-LT" sz="4800" dirty="0" err="1" smtClean="0"/>
              <a:t>Uldė</a:t>
            </a:r>
            <a:r>
              <a:rPr lang="lt-LT" sz="4800" dirty="0" smtClean="0"/>
              <a:t>, Inga, </a:t>
            </a:r>
            <a:r>
              <a:rPr lang="lt-LT" sz="4800" dirty="0" err="1" smtClean="0"/>
              <a:t>Linoreta</a:t>
            </a:r>
            <a:endParaRPr lang="lt-LT" sz="4800" dirty="0"/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Svarbu</a:t>
            </a:r>
            <a:r>
              <a:rPr lang="en-US" dirty="0" smtClean="0"/>
              <a:t>!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t-LT" sz="4000" u="sng" dirty="0" smtClean="0"/>
              <a:t>Apie bet kokius pasikeitimus, susijusius su praktika,  nedelsiant  turi informuoti UK koordinatorę ir praktikos vadovą</a:t>
            </a:r>
            <a:r>
              <a:rPr lang="en-US" sz="4000" u="sng" dirty="0" smtClean="0"/>
              <a:t>!!!</a:t>
            </a:r>
            <a:endParaRPr lang="lt-LT" sz="4000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lt-LT" sz="4000" dirty="0" smtClean="0"/>
              <a:t>Nepamiršti kultūringo elgesio normų ir licėjaus mokinio taisyklių.</a:t>
            </a:r>
            <a:endParaRPr lang="en-US" sz="4000" dirty="0" smtClean="0"/>
          </a:p>
          <a:p>
            <a:pPr marL="0" indent="0">
              <a:buNone/>
            </a:pP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6257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Architektūra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4000" dirty="0"/>
              <a:t>UAB „</a:t>
            </a:r>
            <a:r>
              <a:rPr lang="lt-LT" sz="4000" dirty="0" err="1"/>
              <a:t>Unitectus</a:t>
            </a:r>
            <a:r>
              <a:rPr lang="lt-LT" sz="4000" dirty="0"/>
              <a:t>“ </a:t>
            </a:r>
            <a:endParaRPr lang="en-US" sz="4000" dirty="0" smtClean="0"/>
          </a:p>
          <a:p>
            <a:pPr marL="0" indent="0" algn="ctr">
              <a:buNone/>
            </a:pPr>
            <a:r>
              <a:rPr lang="lt-LT" sz="4000" dirty="0" smtClean="0"/>
              <a:t> (</a:t>
            </a:r>
            <a:r>
              <a:rPr lang="en-US" sz="4000" dirty="0" smtClean="0"/>
              <a:t>3 </a:t>
            </a:r>
            <a:r>
              <a:rPr lang="en-US" sz="4000" dirty="0" err="1" smtClean="0"/>
              <a:t>mokiniai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lt-LT" sz="4000" dirty="0" smtClean="0"/>
              <a:t>           Architektų </a:t>
            </a:r>
            <a:r>
              <a:rPr lang="lt-LT" sz="4000" dirty="0"/>
              <a:t>ir konstruktorių darbo stebėjimas, pokalbiai, diskusijos su architektais.</a:t>
            </a:r>
          </a:p>
        </p:txBody>
      </p:sp>
    </p:spTree>
    <p:extLst>
      <p:ext uri="{BB962C8B-B14F-4D97-AF65-F5344CB8AC3E}">
        <p14:creationId xmlns:p14="http://schemas.microsoft.com/office/powerpoint/2010/main" val="23490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Bankininkystė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              </a:t>
            </a:r>
            <a:r>
              <a:rPr lang="lt-LT" sz="4000" dirty="0" smtClean="0"/>
              <a:t>UAB </a:t>
            </a:r>
            <a:r>
              <a:rPr lang="lt-LT" sz="4000" dirty="0"/>
              <a:t>„SEB investicijų valdymas“ </a:t>
            </a:r>
            <a:r>
              <a:rPr lang="lt-LT" dirty="0" smtClean="0"/>
              <a:t>		     </a:t>
            </a:r>
          </a:p>
          <a:p>
            <a:pPr marL="0" indent="0">
              <a:buNone/>
            </a:pPr>
            <a:r>
              <a:rPr lang="lt-LT" dirty="0" smtClean="0"/>
              <a:t>                                  (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norintys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 smtClean="0"/>
              <a:t>         </a:t>
            </a:r>
            <a:r>
              <a:rPr lang="sv-SE" sz="3600" dirty="0" err="1"/>
              <a:t>Praktika</a:t>
            </a:r>
            <a:r>
              <a:rPr lang="sv-SE" sz="3600" dirty="0"/>
              <a:t> </a:t>
            </a:r>
            <a:r>
              <a:rPr lang="sv-SE" sz="3600" dirty="0" err="1"/>
              <a:t>mokiniams</a:t>
            </a:r>
            <a:r>
              <a:rPr lang="sv-SE" sz="3600" dirty="0"/>
              <a:t>, </a:t>
            </a:r>
            <a:r>
              <a:rPr lang="sv-SE" sz="3600" dirty="0" err="1"/>
              <a:t>kurie</a:t>
            </a:r>
            <a:r>
              <a:rPr lang="sv-SE" sz="3600" dirty="0"/>
              <a:t> </a:t>
            </a:r>
            <a:r>
              <a:rPr lang="sv-SE" sz="3600" dirty="0" err="1"/>
              <a:t>aktyviai</a:t>
            </a:r>
            <a:r>
              <a:rPr lang="sv-SE" sz="3600" dirty="0"/>
              <a:t> </a:t>
            </a:r>
            <a:r>
              <a:rPr lang="sv-SE" sz="3600" dirty="0" err="1"/>
              <a:t>domisi</a:t>
            </a:r>
            <a:r>
              <a:rPr lang="sv-SE" sz="3600" dirty="0"/>
              <a:t> </a:t>
            </a:r>
            <a:r>
              <a:rPr lang="sv-SE" sz="3600" dirty="0" err="1"/>
              <a:t>finansų</a:t>
            </a:r>
            <a:r>
              <a:rPr lang="sv-SE" sz="3600" dirty="0"/>
              <a:t> </a:t>
            </a:r>
            <a:r>
              <a:rPr lang="sv-SE" sz="3600" dirty="0" err="1"/>
              <a:t>rinkomis</a:t>
            </a:r>
            <a:r>
              <a:rPr lang="sv-SE" sz="3600" dirty="0"/>
              <a:t>, </a:t>
            </a:r>
            <a:r>
              <a:rPr lang="sv-SE" sz="3600" dirty="0" err="1"/>
              <a:t>investavimu</a:t>
            </a:r>
            <a:r>
              <a:rPr lang="sv-SE" sz="3600" dirty="0"/>
              <a:t>, </a:t>
            </a:r>
            <a:r>
              <a:rPr lang="sv-SE" sz="3600" dirty="0" err="1"/>
              <a:t>portfelių</a:t>
            </a:r>
            <a:r>
              <a:rPr lang="sv-SE" sz="3600" dirty="0"/>
              <a:t> </a:t>
            </a:r>
            <a:r>
              <a:rPr lang="sv-SE" sz="3600" dirty="0" err="1"/>
              <a:t>valdymu</a:t>
            </a:r>
            <a:r>
              <a:rPr lang="sv-SE" sz="3600" dirty="0"/>
              <a:t>.</a:t>
            </a:r>
            <a:endParaRPr lang="lt-LT" sz="36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4988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   Bankininkystė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141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AB </a:t>
            </a:r>
            <a:r>
              <a:rPr lang="en-US" sz="4000" dirty="0" err="1" smtClean="0"/>
              <a:t>Swedbank</a:t>
            </a:r>
            <a:endParaRPr lang="en-US" sz="4000" dirty="0"/>
          </a:p>
          <a:p>
            <a:pPr marL="0" indent="0" algn="ctr">
              <a:buNone/>
            </a:pPr>
            <a:r>
              <a:rPr lang="lt-LT" sz="4000" dirty="0" smtClean="0"/>
              <a:t>(</a:t>
            </a:r>
            <a:r>
              <a:rPr lang="en-US" sz="4000" dirty="0" smtClean="0"/>
              <a:t>2 </a:t>
            </a:r>
            <a:r>
              <a:rPr lang="en-US" sz="4000" dirty="0" err="1" smtClean="0"/>
              <a:t>mokiniai</a:t>
            </a:r>
            <a:r>
              <a:rPr lang="lt-LT" sz="4000" dirty="0" smtClean="0"/>
              <a:t>)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lt-LT" sz="4000" dirty="0" smtClean="0"/>
              <a:t>    </a:t>
            </a:r>
            <a:r>
              <a:rPr lang="en-US" sz="4000" dirty="0" err="1" smtClean="0"/>
              <a:t>Asmenin</a:t>
            </a:r>
            <a:r>
              <a:rPr lang="lt-LT" sz="4000" dirty="0" smtClean="0"/>
              <a:t>ės bankininkės darbo patirtis.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16948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Biochemija / biotechnologijos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UAB </a:t>
            </a:r>
            <a:r>
              <a:rPr lang="en-US" sz="3600" dirty="0"/>
              <a:t> ,,</a:t>
            </a:r>
            <a:r>
              <a:rPr lang="en-US" sz="3600" dirty="0" err="1"/>
              <a:t>Thermo</a:t>
            </a:r>
            <a:r>
              <a:rPr lang="en-US" sz="3600" dirty="0"/>
              <a:t> Fisher Scientific Baltics"</a:t>
            </a:r>
            <a:endParaRPr lang="lt-LT" sz="3600" dirty="0" smtClean="0"/>
          </a:p>
          <a:p>
            <a:pPr marL="0" indent="0" algn="ctr">
              <a:buNone/>
            </a:pPr>
            <a:r>
              <a:rPr lang="en-US" dirty="0" smtClean="0"/>
              <a:t> (6 </a:t>
            </a:r>
            <a:r>
              <a:rPr lang="en-US" dirty="0" err="1" smtClean="0"/>
              <a:t>mokiniai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lt-LT" dirty="0" smtClean="0"/>
              <a:t>         </a:t>
            </a:r>
            <a:r>
              <a:rPr lang="lt-LT" dirty="0"/>
              <a:t>Praktika skirta mokiniams, besidomintiems biotechnologijomis, biochemija. Stebėsite darbo procesą, susipažinsite su įmonės veikla. </a:t>
            </a:r>
            <a:r>
              <a:rPr lang="lt-LT" dirty="0" smtClean="0"/>
              <a:t>Praktika gali trukti visą dieną. Įmonė Žemuosiuose Paneriuose.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91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prstClr val="black"/>
                </a:solidFill>
              </a:rPr>
              <a:t>Biochemija / biotechnologijos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sz="3600" dirty="0"/>
              <a:t>VU Biochemijos </a:t>
            </a:r>
            <a:r>
              <a:rPr lang="lt-LT" sz="3600" dirty="0" smtClean="0"/>
              <a:t>institutas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(5 </a:t>
            </a:r>
            <a:r>
              <a:rPr lang="en-US" dirty="0" err="1"/>
              <a:t>mokiniai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lt-LT" dirty="0" smtClean="0"/>
              <a:t>Susipažinsite </a:t>
            </a:r>
            <a:r>
              <a:rPr lang="lt-LT" dirty="0"/>
              <a:t>su biochemijos mokslo perspektyvomis ateityje, pamatysite, kaip atrodo biochemiko darbo diena.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2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Biuro baldų gamyba</a:t>
            </a:r>
            <a:endParaRPr lang="en-US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dirty="0"/>
              <a:t>UAB „Narbutas</a:t>
            </a:r>
            <a:r>
              <a:rPr lang="lt-LT" sz="3600" dirty="0" smtClean="0"/>
              <a:t>“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(10 </a:t>
            </a:r>
            <a:r>
              <a:rPr lang="en-US" sz="3600" dirty="0" err="1" smtClean="0"/>
              <a:t>mokini</a:t>
            </a:r>
            <a:r>
              <a:rPr lang="lt-LT" sz="3600" dirty="0" smtClean="0"/>
              <a:t>ų</a:t>
            </a:r>
            <a:r>
              <a:rPr lang="en-US" sz="3600" dirty="0" smtClean="0"/>
              <a:t>)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lt-LT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ienos </a:t>
            </a: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dienos ekskursija aplankant administraciją Vilniuje  bei apžiūrint gamyklą ir gaminių ekspoziciją Ukmergėje</a:t>
            </a:r>
            <a:r>
              <a:rPr lang="lt-LT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Jei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susirink</a:t>
            </a:r>
            <a:r>
              <a:rPr lang="lt-LT" dirty="0" smtClean="0">
                <a:latin typeface="Calibri" panose="020F0502020204030204" pitchFamily="34" charset="0"/>
                <a:cs typeface="Calibri" panose="020F0502020204030204" pitchFamily="34" charset="0"/>
              </a:rPr>
              <a:t>s didesnė mokinių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grup</a:t>
            </a:r>
            <a:r>
              <a:rPr lang="lt-LT" dirty="0" smtClean="0">
                <a:latin typeface="Calibri" panose="020F0502020204030204" pitchFamily="34" charset="0"/>
                <a:cs typeface="Calibri" panose="020F0502020204030204" pitchFamily="34" charset="0"/>
              </a:rPr>
              <a:t>ė.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8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5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7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21_Office t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2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8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559</Words>
  <Application>Microsoft Office PowerPoint</Application>
  <PresentationFormat>Demonstracija ekrane (4:3)</PresentationFormat>
  <Paragraphs>133</Paragraphs>
  <Slides>26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14</vt:i4>
      </vt:variant>
      <vt:variant>
        <vt:lpstr>Skaidrių pavadinimai</vt:lpstr>
      </vt:variant>
      <vt:variant>
        <vt:i4>26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Office tema</vt:lpstr>
      <vt:lpstr>1_Office tema</vt:lpstr>
      <vt:lpstr>2_Office tema</vt:lpstr>
      <vt:lpstr>5_Office tema</vt:lpstr>
      <vt:lpstr>6_Office tema</vt:lpstr>
      <vt:lpstr>7_Office tema</vt:lpstr>
      <vt:lpstr>8_Office tema</vt:lpstr>
      <vt:lpstr>11_Office tema</vt:lpstr>
      <vt:lpstr>12_Office tema</vt:lpstr>
      <vt:lpstr>15_Office tema</vt:lpstr>
      <vt:lpstr>17_Office tema</vt:lpstr>
      <vt:lpstr>21_Office tema</vt:lpstr>
      <vt:lpstr>22_Office tema</vt:lpstr>
      <vt:lpstr>28_Office tema</vt:lpstr>
      <vt:lpstr>Praktikų savaitė  „Išbandyk profesiją“ (Balandžio 10 - 14 d.)</vt:lpstr>
      <vt:lpstr>Kaip viskas bus?</vt:lpstr>
      <vt:lpstr>Svarbu!</vt:lpstr>
      <vt:lpstr>Architektūra</vt:lpstr>
      <vt:lpstr>Bankininkystė </vt:lpstr>
      <vt:lpstr>   Bankininkystė</vt:lpstr>
      <vt:lpstr>Biochemija / biotechnologijos</vt:lpstr>
      <vt:lpstr>Biochemija / biotechnologijos</vt:lpstr>
      <vt:lpstr>Biuro baldų gamyba</vt:lpstr>
      <vt:lpstr>Dailė (akademinis piešimas)</vt:lpstr>
      <vt:lpstr>Energetika</vt:lpstr>
      <vt:lpstr>Ekonomika, matematika</vt:lpstr>
      <vt:lpstr> Finansai ir kapitalo rinka </vt:lpstr>
      <vt:lpstr>Informacinės technologijos</vt:lpstr>
      <vt:lpstr>Medicina</vt:lpstr>
      <vt:lpstr>Medicina</vt:lpstr>
      <vt:lpstr>Medicina</vt:lpstr>
      <vt:lpstr>Medicinos įranga</vt:lpstr>
      <vt:lpstr>Media</vt:lpstr>
      <vt:lpstr>   Menai  Šiuolaikinio meno centras „Rupert“  (5 - 10 mokinių) </vt:lpstr>
      <vt:lpstr>Politologija</vt:lpstr>
      <vt:lpstr>IT / Programavimas</vt:lpstr>
      <vt:lpstr> Valstybės auditas</vt:lpstr>
      <vt:lpstr>Teisė</vt:lpstr>
      <vt:lpstr>Sužinok, ko nori!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Praktikų savaitė  „Išbandyk profesiją“ (balandžio 14 -18 d.)</dc:title>
  <dc:creator>Lina</dc:creator>
  <cp:lastModifiedBy>Linoreta Vasilevičienė</cp:lastModifiedBy>
  <cp:revision>60</cp:revision>
  <dcterms:created xsi:type="dcterms:W3CDTF">2014-03-22T08:23:27Z</dcterms:created>
  <dcterms:modified xsi:type="dcterms:W3CDTF">2017-03-13T07:30:01Z</dcterms:modified>
</cp:coreProperties>
</file>